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2"/>
  </p:notesMasterIdLst>
  <p:sldIdLst>
    <p:sldId id="256" r:id="rId2"/>
    <p:sldId id="308" r:id="rId3"/>
    <p:sldId id="309" r:id="rId4"/>
    <p:sldId id="310" r:id="rId5"/>
    <p:sldId id="312" r:id="rId6"/>
    <p:sldId id="316" r:id="rId7"/>
    <p:sldId id="317" r:id="rId8"/>
    <p:sldId id="314" r:id="rId9"/>
    <p:sldId id="348" r:id="rId10"/>
    <p:sldId id="345" r:id="rId11"/>
    <p:sldId id="346" r:id="rId12"/>
    <p:sldId id="347" r:id="rId13"/>
    <p:sldId id="319" r:id="rId14"/>
    <p:sldId id="320" r:id="rId15"/>
    <p:sldId id="322" r:id="rId16"/>
    <p:sldId id="358" r:id="rId17"/>
    <p:sldId id="353" r:id="rId18"/>
    <p:sldId id="354" r:id="rId19"/>
    <p:sldId id="324" r:id="rId20"/>
    <p:sldId id="330" r:id="rId21"/>
    <p:sldId id="326" r:id="rId22"/>
    <p:sldId id="334" r:id="rId23"/>
    <p:sldId id="327" r:id="rId24"/>
    <p:sldId id="329" r:id="rId25"/>
    <p:sldId id="328" r:id="rId26"/>
    <p:sldId id="355" r:id="rId27"/>
    <p:sldId id="343" r:id="rId28"/>
    <p:sldId id="341" r:id="rId29"/>
    <p:sldId id="342" r:id="rId30"/>
    <p:sldId id="352" r:id="rId31"/>
    <p:sldId id="359" r:id="rId32"/>
    <p:sldId id="356" r:id="rId33"/>
    <p:sldId id="357" r:id="rId34"/>
    <p:sldId id="350" r:id="rId35"/>
    <p:sldId id="337" r:id="rId36"/>
    <p:sldId id="351" r:id="rId37"/>
    <p:sldId id="349" r:id="rId38"/>
    <p:sldId id="344" r:id="rId39"/>
    <p:sldId id="335" r:id="rId40"/>
    <p:sldId id="338" r:id="rId41"/>
  </p:sldIdLst>
  <p:sldSz cx="9144000" cy="5143500" type="screen16x9"/>
  <p:notesSz cx="6858000" cy="9144000"/>
  <p:embeddedFontLst>
    <p:embeddedFont>
      <p:font typeface="Bahnschrift Light" panose="020B0502040204020203" pitchFamily="34" charset="0"/>
      <p:regular r:id="rId43"/>
    </p:embeddedFont>
    <p:embeddedFont>
      <p:font typeface="BioRhyme" panose="020B0604020202020204" charset="0"/>
      <p:regular r:id="rId44"/>
      <p:bold r:id="rId45"/>
    </p:embeddedFont>
    <p:embeddedFont>
      <p:font typeface="Calistoga" panose="020B0604020202020204" charset="0"/>
      <p:regular r:id="rId46"/>
    </p:embeddedFont>
    <p:embeddedFont>
      <p:font typeface="Cambria" panose="02040503050406030204" pitchFamily="18" charset="0"/>
      <p:regular r:id="rId47"/>
      <p:bold r:id="rId48"/>
      <p:italic r:id="rId49"/>
      <p:boldItalic r:id="rId50"/>
    </p:embeddedFont>
    <p:embeddedFont>
      <p:font typeface="Fredoka One" panose="020B0604020202020204" charset="0"/>
      <p:regular r:id="rId51"/>
    </p:embeddedFont>
    <p:embeddedFont>
      <p:font typeface="Lato" panose="020B0604020202020204"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Roboto Condensed Light" panose="02000000000000000000" pitchFamily="2" charset="0"/>
      <p:regular r:id="rId60"/>
      <p:italic r:id="rId61"/>
    </p:embeddedFont>
    <p:embeddedFont>
      <p:font typeface="Source Sans Pro" panose="020B05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4" autoAdjust="0"/>
    <p:restoredTop sz="81481" autoAdjust="0"/>
  </p:normalViewPr>
  <p:slideViewPr>
    <p:cSldViewPr snapToGrid="0">
      <p:cViewPr varScale="1">
        <p:scale>
          <a:sx n="79" d="100"/>
          <a:sy n="79" d="100"/>
        </p:scale>
        <p:origin x="105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5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1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8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2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1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0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8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c94e445e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c94e445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4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a:off x="1246225"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6" name="Google Shape;56;p5"/>
          <p:cNvSpPr txBox="1">
            <a:spLocks noGrp="1"/>
          </p:cNvSpPr>
          <p:nvPr>
            <p:ph type="subTitle" idx="2"/>
          </p:nvPr>
        </p:nvSpPr>
        <p:spPr>
          <a:xfrm>
            <a:off x="5193000"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7" name="Google Shape;57;p5"/>
          <p:cNvSpPr txBox="1">
            <a:spLocks noGrp="1"/>
          </p:cNvSpPr>
          <p:nvPr>
            <p:ph type="subTitle" idx="3"/>
          </p:nvPr>
        </p:nvSpPr>
        <p:spPr>
          <a:xfrm>
            <a:off x="1246225"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8" name="Google Shape;58;p5"/>
          <p:cNvSpPr txBox="1">
            <a:spLocks noGrp="1"/>
          </p:cNvSpPr>
          <p:nvPr>
            <p:ph type="subTitle" idx="4"/>
          </p:nvPr>
        </p:nvSpPr>
        <p:spPr>
          <a:xfrm>
            <a:off x="5193000"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9" name="Google Shape;59;p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 name="Google Shape;60;p5"/>
          <p:cNvGrpSpPr/>
          <p:nvPr/>
        </p:nvGrpSpPr>
        <p:grpSpPr>
          <a:xfrm>
            <a:off x="8430713" y="3865738"/>
            <a:ext cx="983963" cy="1065120"/>
            <a:chOff x="1721298" y="2228838"/>
            <a:chExt cx="622367" cy="673700"/>
          </a:xfrm>
        </p:grpSpPr>
        <p:sp>
          <p:nvSpPr>
            <p:cNvPr id="61" name="Google Shape;61;p5"/>
            <p:cNvSpPr/>
            <p:nvPr/>
          </p:nvSpPr>
          <p:spPr>
            <a:xfrm>
              <a:off x="1721298" y="2228838"/>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761448" y="2231866"/>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5"/>
          <p:cNvSpPr/>
          <p:nvPr/>
        </p:nvSpPr>
        <p:spPr>
          <a:xfrm rot="4469776">
            <a:off x="7509428" y="4278817"/>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2700000">
            <a:off x="-425117" y="-4966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5"/>
          <p:cNvGrpSpPr/>
          <p:nvPr/>
        </p:nvGrpSpPr>
        <p:grpSpPr>
          <a:xfrm>
            <a:off x="380438" y="4225350"/>
            <a:ext cx="542775" cy="606000"/>
            <a:chOff x="-5387675" y="628925"/>
            <a:chExt cx="542775" cy="606000"/>
          </a:xfrm>
        </p:grpSpPr>
        <p:sp>
          <p:nvSpPr>
            <p:cNvPr id="66" name="Google Shape;66;p5"/>
            <p:cNvSpPr/>
            <p:nvPr/>
          </p:nvSpPr>
          <p:spPr>
            <a:xfrm>
              <a:off x="-538767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180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0180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5"/>
          <p:cNvSpPr/>
          <p:nvPr/>
        </p:nvSpPr>
        <p:spPr>
          <a:xfrm rot="810215">
            <a:off x="7351768" y="313881"/>
            <a:ext cx="1669682" cy="1247280"/>
          </a:xfrm>
          <a:custGeom>
            <a:avLst/>
            <a:gdLst/>
            <a:ahLst/>
            <a:cxnLst/>
            <a:rect l="l" t="t" r="r" b="b"/>
            <a:pathLst>
              <a:path w="13155" h="9827" fill="none" extrusionOk="0">
                <a:moveTo>
                  <a:pt x="0" y="4153"/>
                </a:moveTo>
                <a:cubicBezTo>
                  <a:pt x="3170" y="1"/>
                  <a:pt x="11253" y="1752"/>
                  <a:pt x="10777" y="5789"/>
                </a:cubicBezTo>
                <a:cubicBezTo>
                  <a:pt x="10302" y="9827"/>
                  <a:pt x="2378" y="951"/>
                  <a:pt x="13155" y="317"/>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1" r:id="rId11"/>
    <p:sldLayoutId id="2147483666" r:id="rId12"/>
    <p:sldLayoutId id="2147483668" r:id="rId13"/>
    <p:sldLayoutId id="2147483671" r:id="rId14"/>
    <p:sldLayoutId id="2147483673" r:id="rId15"/>
    <p:sldLayoutId id="2147483676" r:id="rId16"/>
    <p:sldLayoutId id="2147483679" r:id="rId17"/>
    <p:sldLayoutId id="2147483681" r:id="rId18"/>
    <p:sldLayoutId id="2147483684" r:id="rId1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jp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Specification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normal users to add friends and family members in order to quicken the process of requesting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in case of an emergency.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5" y="3063369"/>
            <a:ext cx="2965466"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Tools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grpSp>
        <p:nvGrpSpPr>
          <p:cNvPr id="5" name="Google Shape;5174;p80"/>
          <p:cNvGrpSpPr/>
          <p:nvPr/>
        </p:nvGrpSpPr>
        <p:grpSpPr>
          <a:xfrm>
            <a:off x="4210050" y="785919"/>
            <a:ext cx="2819400" cy="2838450"/>
            <a:chOff x="5985650" y="2860025"/>
            <a:chExt cx="1396075" cy="1539775"/>
          </a:xfrm>
        </p:grpSpPr>
        <p:sp>
          <p:nvSpPr>
            <p:cNvPr id="6" name="Google Shape;517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7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7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7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7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8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8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8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8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8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8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9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9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9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9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9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0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0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0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0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0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0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4259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067596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endParaRPr lang="en-US" sz="1100" dirty="0"/>
          </a:p>
          <a:p>
            <a:pPr algn="just"/>
            <a:endParaRPr lang="en-US" sz="1400" dirty="0"/>
          </a:p>
        </p:txBody>
      </p:sp>
    </p:spTree>
    <p:extLst>
      <p:ext uri="{BB962C8B-B14F-4D97-AF65-F5344CB8AC3E}">
        <p14:creationId xmlns:p14="http://schemas.microsoft.com/office/powerpoint/2010/main" val="2627305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157393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1DE0C459-6C6F-4004-9FBB-B09CF90B2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184" y="891950"/>
            <a:ext cx="8359632" cy="4040488"/>
          </a:xfrm>
          <a:prstGeom prst="rect">
            <a:avLst/>
          </a:prstGeom>
        </p:spPr>
      </p:pic>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1072730"/>
          </a:xfrm>
        </p:spPr>
        <p:txBody>
          <a:bodyPr/>
          <a:lstStyle/>
          <a:p>
            <a:pPr algn="l"/>
            <a:r>
              <a:rPr lang="en-US" dirty="0"/>
              <a:t>Class Diagram</a:t>
            </a:r>
          </a:p>
        </p:txBody>
      </p:sp>
      <p:sp>
        <p:nvSpPr>
          <p:cNvPr id="2" name="TextBox 1">
            <a:extLst>
              <a:ext uri="{FF2B5EF4-FFF2-40B4-BE49-F238E27FC236}">
                <a16:creationId xmlns:a16="http://schemas.microsoft.com/office/drawing/2014/main" id="{422D67B0-7FB6-491F-B053-202680F5A957}"/>
              </a:ext>
            </a:extLst>
          </p:cNvPr>
          <p:cNvSpPr txBox="1"/>
          <p:nvPr/>
        </p:nvSpPr>
        <p:spPr>
          <a:xfrm>
            <a:off x="5303043" y="2642560"/>
            <a:ext cx="2076451" cy="184666"/>
          </a:xfrm>
          <a:prstGeom prst="rect">
            <a:avLst/>
          </a:prstGeom>
          <a:noFill/>
        </p:spPr>
        <p:txBody>
          <a:bodyPr wrap="square" rtlCol="0">
            <a:spAutoFit/>
          </a:bodyPr>
          <a:lstStyle/>
          <a:p>
            <a:r>
              <a:rPr lang="en-US" sz="600" dirty="0">
                <a:latin typeface="Bahnschrift Light" panose="020B0502040204020203" pitchFamily="34" charset="0"/>
              </a:rPr>
              <a:t>Assume all models calling </a:t>
            </a:r>
            <a:r>
              <a:rPr lang="en-US" sz="600" dirty="0" err="1">
                <a:latin typeface="Bahnschrift Light" panose="020B0502040204020203" pitchFamily="34" charset="0"/>
              </a:rPr>
              <a:t>Firebase_Database</a:t>
            </a:r>
            <a:endParaRPr lang="en-US" sz="1100" dirty="0">
              <a:latin typeface="Bahnschrift Light" panose="020B0502040204020203" pitchFamily="34" charset="0"/>
            </a:endParaRP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516" t="3682" r="15058" b="10997"/>
          <a:stretch/>
        </p:blipFill>
        <p:spPr>
          <a:xfrm>
            <a:off x="3424938" y="10885"/>
            <a:ext cx="5389334" cy="5121729"/>
          </a:xfrm>
          <a:prstGeom prst="rect">
            <a:avLst/>
          </a:prstGeom>
        </p:spPr>
      </p:pic>
    </p:spTree>
    <p:extLst>
      <p:ext uri="{BB962C8B-B14F-4D97-AF65-F5344CB8AC3E}">
        <p14:creationId xmlns:p14="http://schemas.microsoft.com/office/powerpoint/2010/main" val="33256800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753020425"/>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a:t>
                      </a:r>
                      <a:r>
                        <a:rPr lang="en-GB" sz="1000" dirty="0" err="1">
                          <a:solidFill>
                            <a:schemeClr val="lt2"/>
                          </a:solidFill>
                          <a:latin typeface="Open Sans"/>
                          <a:ea typeface="Open Sans"/>
                          <a:cs typeface="Open Sans"/>
                          <a:sym typeface="Open Sans"/>
                        </a:rPr>
                        <a:t>Monqez</a:t>
                      </a:r>
                      <a:r>
                        <a:rPr lang="en-GB" sz="1000" dirty="0">
                          <a:solidFill>
                            <a:schemeClr val="lt2"/>
                          </a:solidFill>
                          <a:latin typeface="Open Sans"/>
                          <a:ea typeface="Open Sans"/>
                          <a:cs typeface="Open Sans"/>
                          <a:sym typeface="Open Sans"/>
                        </a:rPr>
                        <a:t>).</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14199329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6" name="Picture 5"/>
          <p:cNvPicPr>
            <a:picLocks noChangeAspect="1"/>
          </p:cNvPicPr>
          <p:nvPr/>
        </p:nvPicPr>
        <p:blipFill>
          <a:blip>
            <a:extLst>
              <a:ext uri="{28A0092B-C50C-407E-A947-70E740481C1C}">
                <a14:useLocalDpi xmlns:a14="http://schemas.microsoft.com/office/drawing/2010/main" val="0"/>
              </a:ext>
            </a:extLst>
          </a:blip>
          <a:stretch>
            <a:fillRect/>
          </a:stretch>
        </p:blipFill>
        <p:spPr>
          <a:xfrm>
            <a:off x="4048125" y="2047875"/>
            <a:ext cx="1047750" cy="1047750"/>
          </a:xfrm>
          <a:prstGeom prst="rect">
            <a:avLst/>
          </a:prstGeom>
        </p:spPr>
      </p:pic>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13949"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grpSp>
    </p:spTree>
    <p:extLst>
      <p:ext uri="{BB962C8B-B14F-4D97-AF65-F5344CB8AC3E}">
        <p14:creationId xmlns:p14="http://schemas.microsoft.com/office/powerpoint/2010/main" val="38739774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Brainstorming</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900" dirty="0">
                <a:solidFill>
                  <a:schemeClr val="dk2"/>
                </a:solidFill>
                <a:latin typeface="Calistoga"/>
                <a:ea typeface="Calistoga"/>
                <a:cs typeface="Calistoga"/>
                <a:sym typeface="Calistoga"/>
              </a:rPr>
              <a:t>SRS</a:t>
            </a:r>
            <a:endParaRPr sz="9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in</a:t>
            </a:r>
            <a:endParaRPr sz="1200" dirty="0">
              <a:solidFill>
                <a:schemeClr val="dk2"/>
              </a:solidFill>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up</a:t>
            </a:r>
            <a:endParaRPr sz="12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Normal User Home Screen</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October</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November</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December</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9105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Documentation</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Deploy server on Heroku</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Finish </a:t>
            </a:r>
            <a:r>
              <a:rPr lang="en-GB" sz="1000" dirty="0" err="1">
                <a:solidFill>
                  <a:schemeClr val="dk2"/>
                </a:solidFill>
                <a:latin typeface="Calistoga"/>
                <a:ea typeface="Calistoga"/>
                <a:cs typeface="Calistoga"/>
                <a:sym typeface="Calistoga"/>
              </a:rPr>
              <a:t>Monqez</a:t>
            </a:r>
            <a:r>
              <a:rPr lang="en-GB" sz="1000" dirty="0">
                <a:solidFill>
                  <a:schemeClr val="dk2"/>
                </a:solidFill>
                <a:latin typeface="Calistoga"/>
                <a:ea typeface="Calistoga"/>
                <a:cs typeface="Calistoga"/>
                <a:sym typeface="Calistoga"/>
              </a:rPr>
              <a:t> Request</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sz="1000" dirty="0">
                <a:solidFill>
                  <a:schemeClr val="dk2"/>
                </a:solidFill>
                <a:latin typeface="Calistoga"/>
                <a:ea typeface="Calistoga"/>
                <a:cs typeface="Calistoga"/>
                <a:sym typeface="Calistoga"/>
              </a:rPr>
              <a:t>Voice Calls</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February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March</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April</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93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One Time Request</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Chatbot</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Testing</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5193774"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5079474"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Bug</a:t>
            </a:r>
            <a:r>
              <a:rPr lang="en-GB" dirty="0">
                <a:solidFill>
                  <a:schemeClr val="lt2"/>
                </a:solidFill>
                <a:latin typeface="Calistoga"/>
                <a:ea typeface="Calistoga"/>
                <a:cs typeface="Calistoga"/>
                <a:sym typeface="Calistoga"/>
              </a:rPr>
              <a:t> </a:t>
            </a:r>
            <a:r>
              <a:rPr lang="en-GB" sz="1000" dirty="0">
                <a:solidFill>
                  <a:schemeClr val="dk2"/>
                </a:solidFill>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dirty="0">
                <a:solidFill>
                  <a:schemeClr val="lt2"/>
                </a:solidFill>
                <a:latin typeface="Calistoga"/>
                <a:ea typeface="Calistoga"/>
                <a:cs typeface="Calistoga"/>
                <a:sym typeface="Calistoga"/>
              </a:rPr>
              <a:t>Sprint 11</a:t>
            </a:r>
            <a:endParaRPr dirty="0">
              <a:solidFill>
                <a:schemeClr val="lt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Finalize the Project</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June</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July</a:t>
            </a:r>
            <a:endParaRPr dirty="0">
              <a:solidFill>
                <a:schemeClr val="lt2"/>
              </a:solidFill>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9;p47"/>
          <p:cNvSpPr/>
          <p:nvPr/>
        </p:nvSpPr>
        <p:spPr>
          <a:xfrm>
            <a:off x="5079474"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7374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07</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lnSpc>
                <a:spcPct val="150000"/>
              </a:lnSpc>
              <a:spcAft>
                <a:spcPts val="1200"/>
              </a:spcAft>
            </a:pPr>
            <a:r>
              <a:rPr lang="en-US" sz="1400" dirty="0" err="1">
                <a:uFill>
                  <a:noFill/>
                </a:uFill>
              </a:rPr>
              <a:t>Monqez</a:t>
            </a:r>
            <a:r>
              <a:rPr lang="en-US" sz="1400" dirty="0">
                <a:uFill>
                  <a:noFill/>
                </a:uFill>
              </a:rPr>
              <a: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3">
                                            <p:txEl>
                                              <p:pRg st="4" end="4"/>
                                            </p:txEl>
                                          </p:spTgt>
                                        </p:tgtEl>
                                        <p:attrNameLst>
                                          <p:attrName>style.visibility</p:attrName>
                                        </p:attrNameLst>
                                      </p:cBhvr>
                                      <p:to>
                                        <p:strVal val="visible"/>
                                      </p:to>
                                    </p:set>
                                    <p:animEffect transition="in" filter="fade">
                                      <p:cBhvr>
                                        <p:cTn id="24"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its users whenever they are in an accident-prone zone using machine learning so that they would be careful.</a:t>
            </a:r>
          </a:p>
          <a:p>
            <a:pPr algn="just"/>
            <a:endParaRPr lang="en-US" sz="1400" dirty="0"/>
          </a:p>
          <a:p>
            <a:pPr algn="just"/>
            <a:r>
              <a:rPr lang="en-US" sz="1400" dirty="0"/>
              <a:t>Image processing could be used to automatically verify </a:t>
            </a:r>
            <a:r>
              <a:rPr lang="en-US" sz="1400" dirty="0" err="1"/>
              <a:t>Monqez’s</a:t>
            </a:r>
            <a:r>
              <a:rPr lang="en-US" sz="1400" dirty="0"/>
              <a:t>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40"/>
          <p:cNvSpPr txBox="1">
            <a:spLocks noGrp="1"/>
          </p:cNvSpPr>
          <p:nvPr>
            <p:ph type="title"/>
          </p:nvPr>
        </p:nvSpPr>
        <p:spPr>
          <a:xfrm>
            <a:off x="186813" y="1645215"/>
            <a:ext cx="5205000" cy="12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Motivation</a:t>
            </a:r>
            <a:endParaRPr sz="6600" dirty="0"/>
          </a:p>
        </p:txBody>
      </p:sp>
      <p:grpSp>
        <p:nvGrpSpPr>
          <p:cNvPr id="514" name="Google Shape;514;p40"/>
          <p:cNvGrpSpPr/>
          <p:nvPr/>
        </p:nvGrpSpPr>
        <p:grpSpPr>
          <a:xfrm>
            <a:off x="7878727" y="3625201"/>
            <a:ext cx="799721" cy="995094"/>
            <a:chOff x="7878727" y="3625201"/>
            <a:chExt cx="799721" cy="995094"/>
          </a:xfrm>
        </p:grpSpPr>
        <p:sp>
          <p:nvSpPr>
            <p:cNvPr id="515" name="Google Shape;515;p40"/>
            <p:cNvSpPr/>
            <p:nvPr/>
          </p:nvSpPr>
          <p:spPr>
            <a:xfrm rot="226367" flipH="1">
              <a:off x="7910192" y="3648781"/>
              <a:ext cx="742920" cy="793881"/>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26367" flipH="1">
              <a:off x="7908016" y="3686045"/>
              <a:ext cx="695602" cy="912356"/>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0B40D91-2DDC-4A0B-877C-E84BB82A5106}"/>
              </a:ext>
            </a:extLst>
          </p:cNvPr>
          <p:cNvSpPr/>
          <p:nvPr/>
        </p:nvSpPr>
        <p:spPr>
          <a:xfrm>
            <a:off x="7551174" y="3219339"/>
            <a:ext cx="1258529" cy="166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F2E11D5-6332-4E5B-8C8C-8D01822F1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246" y="658530"/>
            <a:ext cx="3339635" cy="4484970"/>
          </a:xfrm>
          <a:prstGeom prst="rect">
            <a:avLst/>
          </a:prstGeom>
        </p:spPr>
      </p:pic>
    </p:spTree>
    <p:extLst>
      <p:ext uri="{BB962C8B-B14F-4D97-AF65-F5344CB8AC3E}">
        <p14:creationId xmlns:p14="http://schemas.microsoft.com/office/powerpoint/2010/main" val="179761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435">
                                          <p:stCondLst>
                                            <p:cond delay="0"/>
                                          </p:stCondLst>
                                        </p:cTn>
                                        <p:tgtEl>
                                          <p:spTgt spid="6"/>
                                        </p:tgtEl>
                                      </p:cBhvr>
                                    </p:animEffect>
                                    <p:anim calcmode="lin" valueType="num">
                                      <p:cBhvr>
                                        <p:cTn id="8"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13" dur="20">
                                          <p:stCondLst>
                                            <p:cond delay="487"/>
                                          </p:stCondLst>
                                        </p:cTn>
                                        <p:tgtEl>
                                          <p:spTgt spid="6"/>
                                        </p:tgtEl>
                                      </p:cBhvr>
                                      <p:to x="100000" y="60000"/>
                                    </p:animScale>
                                    <p:animScale>
                                      <p:cBhvr>
                                        <p:cTn id="14" dur="124" decel="50000">
                                          <p:stCondLst>
                                            <p:cond delay="507"/>
                                          </p:stCondLst>
                                        </p:cTn>
                                        <p:tgtEl>
                                          <p:spTgt spid="6"/>
                                        </p:tgtEl>
                                      </p:cBhvr>
                                      <p:to x="100000" y="100000"/>
                                    </p:animScale>
                                    <p:animScale>
                                      <p:cBhvr>
                                        <p:cTn id="15" dur="20">
                                          <p:stCondLst>
                                            <p:cond delay="984"/>
                                          </p:stCondLst>
                                        </p:cTn>
                                        <p:tgtEl>
                                          <p:spTgt spid="6"/>
                                        </p:tgtEl>
                                      </p:cBhvr>
                                      <p:to x="100000" y="80000"/>
                                    </p:animScale>
                                    <p:animScale>
                                      <p:cBhvr>
                                        <p:cTn id="16" dur="124" decel="50000">
                                          <p:stCondLst>
                                            <p:cond delay="1004"/>
                                          </p:stCondLst>
                                        </p:cTn>
                                        <p:tgtEl>
                                          <p:spTgt spid="6"/>
                                        </p:tgtEl>
                                      </p:cBhvr>
                                      <p:to x="100000" y="100000"/>
                                    </p:animScale>
                                    <p:animScale>
                                      <p:cBhvr>
                                        <p:cTn id="17" dur="20">
                                          <p:stCondLst>
                                            <p:cond delay="1231"/>
                                          </p:stCondLst>
                                        </p:cTn>
                                        <p:tgtEl>
                                          <p:spTgt spid="6"/>
                                        </p:tgtEl>
                                      </p:cBhvr>
                                      <p:to x="100000" y="90000"/>
                                    </p:animScale>
                                    <p:animScale>
                                      <p:cBhvr>
                                        <p:cTn id="18" dur="124" decel="50000">
                                          <p:stCondLst>
                                            <p:cond delay="1251"/>
                                          </p:stCondLst>
                                        </p:cTn>
                                        <p:tgtEl>
                                          <p:spTgt spid="6"/>
                                        </p:tgtEl>
                                      </p:cBhvr>
                                      <p:to x="100000" y="100000"/>
                                    </p:animScale>
                                    <p:animScale>
                                      <p:cBhvr>
                                        <p:cTn id="19" dur="20">
                                          <p:stCondLst>
                                            <p:cond delay="1356"/>
                                          </p:stCondLst>
                                        </p:cTn>
                                        <p:tgtEl>
                                          <p:spTgt spid="6"/>
                                        </p:tgtEl>
                                      </p:cBhvr>
                                      <p:to x="100000" y="95000"/>
                                    </p:animScale>
                                    <p:animScale>
                                      <p:cBhvr>
                                        <p:cTn id="20"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Proposed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988</TotalTime>
  <Words>1603</Words>
  <Application>Microsoft Office PowerPoint</Application>
  <PresentationFormat>On-screen Show (16:9)</PresentationFormat>
  <Paragraphs>218</Paragraphs>
  <Slides>40</Slides>
  <Notes>29</Notes>
  <HiddenSlides>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Fredoka One</vt:lpstr>
      <vt:lpstr>Source Sans Pro</vt:lpstr>
      <vt:lpstr>Open Sans</vt:lpstr>
      <vt:lpstr>Cambria</vt:lpstr>
      <vt:lpstr>BioRhyme</vt:lpstr>
      <vt:lpstr>Roboto Condensed Light</vt:lpstr>
      <vt:lpstr>Lato</vt:lpstr>
      <vt:lpstr>Arial</vt:lpstr>
      <vt:lpstr>Bahnschrift Light</vt:lpstr>
      <vt:lpstr>Calistoga</vt:lpstr>
      <vt:lpstr>Great Poetry Reading Day by Slidesgo</vt:lpstr>
      <vt:lpstr>Monqez</vt:lpstr>
      <vt:lpstr>Introduction</vt:lpstr>
      <vt:lpstr>Background</vt:lpstr>
      <vt:lpstr>Problem Definition</vt:lpstr>
      <vt:lpstr>Motivation</vt:lpstr>
      <vt:lpstr>01</vt:lpstr>
      <vt:lpstr>03</vt:lpstr>
      <vt:lpstr>Proposed Solution</vt:lpstr>
      <vt:lpstr>Related Works</vt:lpstr>
      <vt:lpstr>PowerPoint Presentation</vt:lpstr>
      <vt:lpstr>PowerPoint Presentation</vt:lpstr>
      <vt:lpstr>PowerPoint Presentation</vt:lpstr>
      <vt:lpstr>Project Specification</vt:lpstr>
      <vt:lpstr>Functional Requirements</vt:lpstr>
      <vt:lpstr>Non-functional Requirements</vt:lpstr>
      <vt:lpstr>Tools</vt:lpstr>
      <vt:lpstr>Used Tools</vt:lpstr>
      <vt:lpstr>Used Tools</vt:lpstr>
      <vt:lpstr>System Design</vt:lpstr>
      <vt:lpstr>System Architecture</vt:lpstr>
      <vt:lpstr>Entity Relationship Diagram (ERD)</vt:lpstr>
      <vt:lpstr>Class Diagram</vt:lpstr>
      <vt:lpstr>Use case  Diagram</vt:lpstr>
      <vt:lpstr>Sample Use Case</vt:lpstr>
      <vt:lpstr>Sequence Diagram</vt:lpstr>
      <vt:lpstr>Sequence Diagram</vt:lpstr>
      <vt:lpstr>Gantt Chart</vt:lpstr>
      <vt:lpstr>PowerPoint Presentation</vt:lpstr>
      <vt:lpstr>PowerPoint Presentation</vt:lpstr>
      <vt:lpstr>PowerPoint Presentation</vt:lpstr>
      <vt:lpstr>Implementation &amp; Testing</vt:lpstr>
      <vt:lpstr>Implementation</vt:lpstr>
      <vt:lpstr>Implementation</vt:lpstr>
      <vt:lpstr>User Story Sample</vt:lpstr>
      <vt:lpstr>Conclusion</vt:lpstr>
      <vt:lpstr>Future Work</vt:lpstr>
      <vt:lpstr>Monqez Demo</vt:lpstr>
      <vt:lpstr>Monqez Demo</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Ehab Fawzy</cp:lastModifiedBy>
  <cp:revision>107</cp:revision>
  <dcterms:modified xsi:type="dcterms:W3CDTF">2021-07-18T12:57:29Z</dcterms:modified>
</cp:coreProperties>
</file>